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61436B-5FDD-462A-B85F-A036FC97BF2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06E1B81-FC89-4233-BB21-AB5137487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5972" y="873369"/>
            <a:ext cx="8458200" cy="579120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en-US" sz="6400" b="1" dirty="0"/>
          </a:p>
          <a:p>
            <a:pPr>
              <a:buNone/>
            </a:pPr>
            <a:r>
              <a:rPr lang="en-US" sz="5600" b="1" dirty="0"/>
              <a:t>SARFAES</a:t>
            </a:r>
            <a:r>
              <a:rPr lang="en-US" sz="5600" dirty="0"/>
              <a:t>I – “Recovery by </a:t>
            </a:r>
            <a:r>
              <a:rPr lang="en-US" sz="5600" i="1" u="sng" dirty="0"/>
              <a:t>Sale of the Physical assets under the possession </a:t>
            </a:r>
            <a:r>
              <a:rPr lang="en-US" sz="5600" dirty="0"/>
              <a:t>of Financial Creditors (Only Regulated Entities-Lenders/FSPs have the right to invoke) </a:t>
            </a:r>
          </a:p>
          <a:p>
            <a:pPr algn="just">
              <a:buNone/>
            </a:pPr>
            <a:r>
              <a:rPr lang="en-US" sz="5600" i="1" dirty="0"/>
              <a:t>versus</a:t>
            </a:r>
          </a:p>
          <a:p>
            <a:pPr>
              <a:buNone/>
            </a:pPr>
            <a:r>
              <a:rPr lang="en-US" sz="5600" b="1" dirty="0">
                <a:latin typeface="Arial" pitchFamily="34" charset="0"/>
                <a:cs typeface="Arial" pitchFamily="34" charset="0"/>
              </a:rPr>
              <a:t>  IBC-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 Value unlocking under Insolvency Resolution  through the entire Assets on Balance sheet of Corporate debtor to </a:t>
            </a:r>
            <a:r>
              <a:rPr lang="en-US" sz="5600" i="1" dirty="0">
                <a:highlight>
                  <a:srgbClr val="00FFFF"/>
                </a:highlight>
                <a:latin typeface="Arial" pitchFamily="34" charset="0"/>
                <a:cs typeface="Arial" pitchFamily="34" charset="0"/>
              </a:rPr>
              <a:t>all types of creditors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5600" b="1" dirty="0">
                <a:latin typeface="Arial" pitchFamily="34" charset="0"/>
                <a:cs typeface="Arial" pitchFamily="34" charset="0"/>
              </a:rPr>
              <a:t>Value Unlocking thru CIRP over SARFAESI REALISATION )</a:t>
            </a:r>
            <a:endParaRPr lang="en-US" sz="5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6400" dirty="0">
                <a:latin typeface="Arial" pitchFamily="34" charset="0"/>
                <a:cs typeface="Arial" pitchFamily="34" charset="0"/>
              </a:rPr>
              <a:t>*****************************************************************************************</a:t>
            </a:r>
          </a:p>
          <a:p>
            <a:pPr algn="just">
              <a:buNone/>
            </a:pPr>
            <a:r>
              <a:rPr lang="en-US" sz="64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6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Fixed Assets (Immovable Physical assets including land &amp;Building Plant&amp; Machinery in running state)</a:t>
            </a:r>
          </a:p>
          <a:p>
            <a:pPr algn="just">
              <a:buNone/>
            </a:pPr>
            <a:r>
              <a:rPr lang="en-US" sz="56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Access to Movable assets (In case of going concern creditors can get the control with minimal impairment/ loss of stocks, vehicles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etc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) </a:t>
            </a:r>
          </a:p>
          <a:p>
            <a:pPr algn="just">
              <a:buNone/>
            </a:pPr>
            <a:r>
              <a:rPr lang="en-US" sz="5600" dirty="0">
                <a:solidFill>
                  <a:srgbClr val="0070C0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Debtors and other Current assets (Value out of Realizable Receivables/Current Assets)</a:t>
            </a:r>
          </a:p>
          <a:p>
            <a:pPr algn="just">
              <a:buNone/>
            </a:pPr>
            <a:r>
              <a:rPr lang="en-US" sz="56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Cash flow out of CIRP period operations(surplus generated)</a:t>
            </a:r>
          </a:p>
          <a:p>
            <a:pPr>
              <a:buNone/>
            </a:pPr>
            <a:r>
              <a:rPr lang="en-US" sz="56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Gains on account of reversal &amp; contribution through Transaction Audit to creditors</a:t>
            </a:r>
          </a:p>
          <a:p>
            <a:pPr algn="just">
              <a:buNone/>
            </a:pPr>
            <a:r>
              <a:rPr lang="en-US" sz="56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New negotiation value (In view of creditor in control regime versus debtor in possession) </a:t>
            </a:r>
          </a:p>
          <a:p>
            <a:pPr algn="just">
              <a:buNone/>
            </a:pPr>
            <a:r>
              <a:rPr lang="en-US" sz="56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Going concern surplus</a:t>
            </a:r>
          </a:p>
          <a:p>
            <a:pPr algn="just">
              <a:buNone/>
            </a:pPr>
            <a:r>
              <a:rPr lang="en-US" sz="56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Gains on account of faster realization of dues  to creditors (being time bound)</a:t>
            </a:r>
          </a:p>
          <a:p>
            <a:pPr algn="just">
              <a:buNone/>
            </a:pPr>
            <a:r>
              <a:rPr lang="en-US" sz="56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Contingent assets</a:t>
            </a:r>
          </a:p>
          <a:p>
            <a:pPr algn="just">
              <a:buNone/>
            </a:pPr>
            <a:r>
              <a:rPr lang="en-US" sz="5600" dirty="0">
                <a:highlight>
                  <a:srgbClr val="FF0000"/>
                </a:highlight>
                <a:latin typeface="Arial" pitchFamily="34" charset="0"/>
                <a:cs typeface="Arial" pitchFamily="34" charset="0"/>
              </a:rPr>
              <a:t>--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Creditor Claims(other than FCs- Amount admitted against the liability as per books)</a:t>
            </a:r>
          </a:p>
          <a:p>
            <a:pPr algn="just">
              <a:buNone/>
            </a:pPr>
            <a:r>
              <a:rPr lang="en-US" sz="5600" dirty="0">
                <a:highlight>
                  <a:srgbClr val="FF0000"/>
                </a:highlight>
                <a:latin typeface="Arial" pitchFamily="34" charset="0"/>
                <a:cs typeface="Arial" pitchFamily="34" charset="0"/>
              </a:rPr>
              <a:t>--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Contingent Liabilities</a:t>
            </a:r>
          </a:p>
          <a:p>
            <a:pPr marL="109728" indent="0" algn="just">
              <a:buNone/>
            </a:pPr>
            <a:r>
              <a:rPr lang="en-US" sz="5600" dirty="0">
                <a:highlight>
                  <a:srgbClr val="FF0000"/>
                </a:highlight>
                <a:latin typeface="Arial" pitchFamily="34" charset="0"/>
                <a:cs typeface="Arial" pitchFamily="34" charset="0"/>
              </a:rPr>
              <a:t>--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Costs of CIRP ( over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Sarfaesi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process related costs)</a:t>
            </a:r>
          </a:p>
          <a:p>
            <a:pPr marL="109728" indent="0" algn="just">
              <a:buNone/>
            </a:pPr>
            <a:r>
              <a:rPr lang="en-US" sz="56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+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Gains to Taxpayers ( for </a:t>
            </a:r>
            <a:r>
              <a:rPr lang="en-US" sz="5600" dirty="0" err="1">
                <a:latin typeface="Arial" pitchFamily="34" charset="0"/>
                <a:cs typeface="Arial" pitchFamily="34" charset="0"/>
              </a:rPr>
              <a:t>e.g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bank re-capitalization requirements will come down) (Indirect)</a:t>
            </a:r>
          </a:p>
          <a:p>
            <a:pPr marL="109728" indent="0" algn="just">
              <a:buNone/>
            </a:pPr>
            <a:r>
              <a:rPr lang="en-US" sz="5600" dirty="0">
                <a:highlight>
                  <a:srgbClr val="00FF00"/>
                </a:highlight>
                <a:latin typeface="Arial" pitchFamily="34" charset="0"/>
                <a:cs typeface="Arial" pitchFamily="34" charset="0"/>
              </a:rPr>
              <a:t>+ </a:t>
            </a:r>
            <a:r>
              <a:rPr lang="en-US" sz="5600" dirty="0">
                <a:latin typeface="Arial" pitchFamily="34" charset="0"/>
                <a:cs typeface="Arial" pitchFamily="34" charset="0"/>
              </a:rPr>
              <a:t> Gains to society on account of clean up in the medium to long run(Orderly resolution or liquidation and improved behavior in debtor –creditor relationships) (Indirect)</a:t>
            </a:r>
          </a:p>
          <a:p>
            <a:pPr>
              <a:buNone/>
            </a:pPr>
            <a:r>
              <a:rPr lang="en-US" sz="5600" b="1" dirty="0">
                <a:latin typeface="Arial" pitchFamily="34" charset="0"/>
                <a:cs typeface="Arial" pitchFamily="34" charset="0"/>
              </a:rPr>
              <a:t>                                                 Leading to SUSTAINABLE OUTCOMES- Healthier Biz 				Environment</a:t>
            </a:r>
            <a:r>
              <a:rPr lang="en-US" sz="5600" b="1" dirty="0">
                <a:highlight>
                  <a:srgbClr val="00FFFF"/>
                </a:highlight>
                <a:latin typeface="Arial" pitchFamily="34" charset="0"/>
                <a:cs typeface="Arial" pitchFamily="34" charset="0"/>
              </a:rPr>
              <a:t>/Orderly Resolution/Freedom to Exit with minimal costs</a:t>
            </a:r>
          </a:p>
          <a:p>
            <a:pPr algn="just">
              <a:buNone/>
            </a:pPr>
            <a:r>
              <a:rPr lang="en-US" sz="6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r>
              <a:rPr lang="en-US" sz="6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n-US" sz="45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2345"/>
            <a:ext cx="8229600" cy="1066800"/>
          </a:xfrm>
          <a:ln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US" sz="2200" dirty="0">
                <a:latin typeface="Arial" pitchFamily="34" charset="0"/>
                <a:cs typeface="Arial" pitchFamily="34" charset="0"/>
              </a:rPr>
              <a:t>Insolvency-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Sarfaesi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- EQUATION-What is in it for </a:t>
            </a:r>
            <a:br>
              <a:rPr lang="en-US" sz="2200" dirty="0"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latin typeface="Arial" pitchFamily="34" charset="0"/>
                <a:cs typeface="Arial" pitchFamily="34" charset="0"/>
              </a:rPr>
              <a:t>creditors under Insolvency Resolution-A Perspective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306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Verdana</vt:lpstr>
      <vt:lpstr>Wingdings 2</vt:lpstr>
      <vt:lpstr>Wingdings 3</vt:lpstr>
      <vt:lpstr>1_Concourse</vt:lpstr>
      <vt:lpstr>Insolvency-Sarfaesi- EQUATION-What is in it for  creditors under Insolvency Resolution-A Perspective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pc2</dc:creator>
  <cp:lastModifiedBy>CIRP Consulting</cp:lastModifiedBy>
  <cp:revision>39</cp:revision>
  <dcterms:created xsi:type="dcterms:W3CDTF">2018-07-04T10:18:07Z</dcterms:created>
  <dcterms:modified xsi:type="dcterms:W3CDTF">2020-08-06T05:56:06Z</dcterms:modified>
</cp:coreProperties>
</file>