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EA88B-6F26-4A6E-97BA-1C7E935A7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AB9F4A-CCF8-4053-B841-7EDC330C21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7E5AA-86B2-4DCB-B60C-35BA102B8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03AF-86A8-4D08-9CCE-24E0FBE0833A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D84BB-234A-410D-9F5E-F9732B6D6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91ABB-ADA7-42F3-8234-BDA3C49DA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33A5-0104-47E1-9F53-5A3CFC3D9D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898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90105-EFBC-4C54-9359-B1A5BD7DD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D80C3D-2C2B-4A2B-BA5A-12FCB082B3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7D022-8279-47A8-854A-9C5ECE82F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03AF-86A8-4D08-9CCE-24E0FBE0833A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0E24D-AF77-45B5-9ACE-DAFDA3A0A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ADFFE-9640-4BF9-8F8B-496FBD943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33A5-0104-47E1-9F53-5A3CFC3D9D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83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40AD26-83B5-4E45-8DBF-C0E3E2B5B6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7E229D-2F30-4862-9E7B-2A58D5BA2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2E6D1-EFFE-4FEE-BB62-B973FF73A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03AF-86A8-4D08-9CCE-24E0FBE0833A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B296C-0645-49EF-ADF6-69CDF2A1E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49CB7-FA31-40C5-A683-7DD4537C5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33A5-0104-47E1-9F53-5A3CFC3D9D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61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D3B81-4982-4A57-A0C6-52077211A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C47CD-368A-4F25-B6BD-54A1F2E3B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B5994-821F-4100-83FF-C001D4CA3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03AF-86A8-4D08-9CCE-24E0FBE0833A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42876-93E5-4EEC-A89A-4313556E9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DE07B-C7B2-4ADD-9214-D36207231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33A5-0104-47E1-9F53-5A3CFC3D9D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7793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33995-ACA0-466C-8D1A-97B7B5CEB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F43517-7B9C-4857-A393-770C4E78F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5F7DB-9D4C-41A7-83E4-B363FE775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03AF-86A8-4D08-9CCE-24E0FBE0833A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A1D9F-60B7-4141-AF05-3708F0F69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AA032-9873-40F2-A115-90555E73D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33A5-0104-47E1-9F53-5A3CFC3D9D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674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C0016-42E5-4157-A6EF-61934EF31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34953-190E-440D-A532-E39EC8CAD8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C4ACC9-D497-46ED-ACAE-74D06851E9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9F1CE5-611A-46B7-B715-7B5C2FEA7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03AF-86A8-4D08-9CCE-24E0FBE0833A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C69D6D-DE15-4BC0-B42A-EEA092839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96E5D-6C93-4BCE-B4DC-992B85E41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33A5-0104-47E1-9F53-5A3CFC3D9D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539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1F4AB-24FF-47EE-8EC0-D96A363E2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63654D-C8E0-4CA3-91FE-9DF1AE288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C62AA2-4276-4452-B788-F64840B6D1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80FB91-171B-4EC0-A98E-EF9CDB2C38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CA4D68-AAF6-4726-8FBA-DBFCEA566D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17D781-11BE-4FD4-9DCA-AE3802E78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03AF-86A8-4D08-9CCE-24E0FBE0833A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D2B1F7-7011-4E1E-99E1-E2A689F03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C0B34A-A820-442A-8DF3-6C10E1172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33A5-0104-47E1-9F53-5A3CFC3D9D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378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92F87-7F5A-42BC-89AC-F6A7C4169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193252-0562-4923-AE9D-4D7325BDD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03AF-86A8-4D08-9CCE-24E0FBE0833A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56A8A7-0CE3-4D32-B3C4-A5EF7B35A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A8A3A-BA79-4114-9CF0-9167706C8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33A5-0104-47E1-9F53-5A3CFC3D9D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9925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6A32FD-038C-4857-BB48-16B21B3B7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03AF-86A8-4D08-9CCE-24E0FBE0833A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06B9DC-18E0-42AC-9DF4-79A316C18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2EB30-3E8A-4F3D-B4B0-EF8479B0E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33A5-0104-47E1-9F53-5A3CFC3D9D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7000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93612-0C65-4376-88A7-79580C73C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0D461-D5C1-4FB0-8BBD-3EAFD682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D10807-23FD-4950-95B7-8D91F7012E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C7BF6-2D4C-42B5-9BFD-B68D0B6BD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03AF-86A8-4D08-9CCE-24E0FBE0833A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E67807-8DC1-44D8-A888-2FCA7555F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52F922-D767-4426-A19E-6995DA167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33A5-0104-47E1-9F53-5A3CFC3D9D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4740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B10CA-2825-4EBC-9A95-684C90A76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DE741D-DC54-4456-819C-96742D3638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94A292-D480-4445-BAAF-ACDDE97A9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738A3F-247B-4F91-A4DF-E53042C91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03AF-86A8-4D08-9CCE-24E0FBE0833A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C350C-7590-48F8-BEA1-5B7EB55D7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89D79-F47B-4604-A541-21A2BADCE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33A5-0104-47E1-9F53-5A3CFC3D9D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743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981567-BDA7-44B5-A6DC-13442F17F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676D9-2FB4-4A03-AA3D-27CA03813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65B6B-5195-48BA-B7C5-E1550B54D0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03AF-86A8-4D08-9CCE-24E0FBE0833A}" type="datetimeFigureOut">
              <a:rPr lang="en-IN" smtClean="0"/>
              <a:t>06-08-2020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0BF9A-5C1A-4B08-80D5-0D1D0E3FBC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8E325-99FD-4819-8A98-A239B76945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E33A5-0104-47E1-9F53-5A3CFC3D9D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6023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CDF7BD2-8F51-4A58-A1F2-49E57F511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r>
              <a:rPr lang="en-IN" sz="4000" dirty="0">
                <a:solidFill>
                  <a:schemeClr val="accent1"/>
                </a:solidFill>
              </a:rPr>
              <a:t>Overview of the Corporate Insolvency Resolution</a:t>
            </a:r>
            <a:br>
              <a:rPr lang="en-IN" sz="4000" dirty="0">
                <a:solidFill>
                  <a:schemeClr val="accent1"/>
                </a:solidFill>
              </a:rPr>
            </a:br>
            <a:r>
              <a:rPr lang="en-IN" sz="4000" dirty="0">
                <a:solidFill>
                  <a:schemeClr val="accent1"/>
                </a:solidFill>
              </a:rPr>
              <a:t>Process(CIRP)</a:t>
            </a:r>
          </a:p>
        </p:txBody>
      </p:sp>
      <p:cxnSp>
        <p:nvCxnSpPr>
          <p:cNvPr id="14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6B3BB98C-4313-4418-BF5C-7B1CEE1CB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6994" y="320040"/>
            <a:ext cx="6149009" cy="6359056"/>
          </a:xfrm>
        </p:spPr>
        <p:txBody>
          <a:bodyPr anchor="ctr">
            <a:noAutofit/>
          </a:bodyPr>
          <a:lstStyle/>
          <a:p>
            <a:endParaRPr lang="en-IN" sz="1800" dirty="0"/>
          </a:p>
          <a:p>
            <a:endParaRPr lang="en-IN" sz="1800" dirty="0"/>
          </a:p>
          <a:p>
            <a:endParaRPr lang="en-IN" sz="1800" dirty="0"/>
          </a:p>
          <a:p>
            <a:endParaRPr lang="en-IN" sz="1800" dirty="0"/>
          </a:p>
          <a:p>
            <a:endParaRPr lang="en-IN" sz="1800" dirty="0"/>
          </a:p>
          <a:p>
            <a:r>
              <a:rPr lang="en-IN" sz="1800" dirty="0"/>
              <a:t>Assess the Liabilities position(</a:t>
            </a:r>
            <a:r>
              <a:rPr lang="en-IN" sz="1800" dirty="0" err="1"/>
              <a:t>true&amp;fair</a:t>
            </a:r>
            <a:r>
              <a:rPr lang="en-IN" sz="1800" dirty="0"/>
              <a:t> view)  as on the date of commencement of CIRP &amp;  through Invitation of </a:t>
            </a:r>
            <a:r>
              <a:rPr lang="en-IN" sz="1800" b="1" dirty="0"/>
              <a:t>Claims</a:t>
            </a:r>
            <a:r>
              <a:rPr lang="en-IN" sz="1800" dirty="0"/>
              <a:t> and Books of accounts/Financial statement of the Corporate Debtor (</a:t>
            </a:r>
            <a:r>
              <a:rPr lang="en-IN" sz="1800" b="1" dirty="0"/>
              <a:t>Verify</a:t>
            </a:r>
            <a:r>
              <a:rPr lang="en-IN" sz="1800" dirty="0"/>
              <a:t> exaggerated/false claims and </a:t>
            </a:r>
            <a:r>
              <a:rPr lang="en-IN" sz="1800" dirty="0" err="1"/>
              <a:t>liabilities,ifany</a:t>
            </a:r>
            <a:r>
              <a:rPr lang="en-IN" sz="1800" dirty="0"/>
              <a:t>)</a:t>
            </a:r>
          </a:p>
          <a:p>
            <a:r>
              <a:rPr lang="en-IN" sz="1800" b="1" dirty="0"/>
              <a:t>Manage the affairs of the company </a:t>
            </a:r>
            <a:r>
              <a:rPr lang="en-IN" sz="1800" dirty="0"/>
              <a:t>taken over under CIRP(in case it has operations) information gathering (deep dive) , including stakeholder meetings , review of contracts, &amp; </a:t>
            </a:r>
            <a:r>
              <a:rPr lang="en-IN" sz="1800" i="1" dirty="0"/>
              <a:t>payments control </a:t>
            </a:r>
            <a:r>
              <a:rPr lang="en-IN" sz="1800" dirty="0"/>
              <a:t>without servicing the past liabilities.</a:t>
            </a:r>
          </a:p>
          <a:p>
            <a:r>
              <a:rPr lang="en-IN" sz="1800" b="1" dirty="0"/>
              <a:t>Assess &amp; control / safeguard the Assets</a:t>
            </a:r>
            <a:r>
              <a:rPr lang="en-IN" sz="1800" dirty="0"/>
              <a:t>(both Fixed and Current assets) position </a:t>
            </a:r>
            <a:r>
              <a:rPr lang="en-IN" sz="1800" b="1" dirty="0"/>
              <a:t>&amp; Conduct Independent Valuation </a:t>
            </a:r>
            <a:r>
              <a:rPr lang="en-IN" sz="1800" dirty="0"/>
              <a:t>(FMV &amp; LV) – Details of assets from FAR/ Balance sheet  &amp; also on ground visit and physical inspection etc. </a:t>
            </a:r>
          </a:p>
          <a:p>
            <a:r>
              <a:rPr lang="en-IN" sz="1800" b="1" dirty="0"/>
              <a:t>Conduct Forensic/Transaction audit </a:t>
            </a:r>
            <a:r>
              <a:rPr lang="en-IN" sz="1800" dirty="0"/>
              <a:t>to determine Irregular transactions/vulnerable/avoidance transactions . Pursue for reversal/contribution as the case may be.</a:t>
            </a:r>
          </a:p>
          <a:p>
            <a:r>
              <a:rPr lang="en-IN" sz="1800" b="1" dirty="0"/>
              <a:t>Preparation of Information Memorandum </a:t>
            </a:r>
            <a:r>
              <a:rPr lang="en-IN" sz="1800" dirty="0"/>
              <a:t>to address asymmetry of Information (Gather maximum information from promoters of  CD/other stakeholders in COC meetings or otherwise).Also understand &amp; capture the causes of default / reasons of  failure </a:t>
            </a:r>
            <a:r>
              <a:rPr lang="en-IN" sz="1800" dirty="0" err="1"/>
              <a:t>i.e</a:t>
            </a:r>
            <a:r>
              <a:rPr lang="en-IN" sz="1800" dirty="0"/>
              <a:t> Business Failure or financial failure </a:t>
            </a:r>
          </a:p>
          <a:p>
            <a:pPr>
              <a:lnSpc>
                <a:spcPct val="100000"/>
              </a:lnSpc>
            </a:pPr>
            <a:endParaRPr lang="en-IN" sz="1800" dirty="0"/>
          </a:p>
          <a:p>
            <a:endParaRPr lang="en-IN" sz="1800" dirty="0"/>
          </a:p>
          <a:p>
            <a:endParaRPr lang="en-IN" sz="1800" dirty="0"/>
          </a:p>
          <a:p>
            <a:endParaRPr lang="en-IN" sz="1800" dirty="0"/>
          </a:p>
          <a:p>
            <a:endParaRPr lang="en-IN" sz="1800" dirty="0"/>
          </a:p>
          <a:p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224483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CDF7BD2-8F51-4A58-A1F2-49E57F511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r>
              <a:rPr lang="en-IN" sz="4000" dirty="0">
                <a:solidFill>
                  <a:schemeClr val="accent1"/>
                </a:solidFill>
              </a:rPr>
              <a:t>Overview of the Corporate Insolvency Resolution</a:t>
            </a:r>
            <a:br>
              <a:rPr lang="en-IN" sz="4000" dirty="0">
                <a:solidFill>
                  <a:schemeClr val="accent1"/>
                </a:solidFill>
              </a:rPr>
            </a:br>
            <a:r>
              <a:rPr lang="en-IN" sz="4000" dirty="0">
                <a:solidFill>
                  <a:schemeClr val="accent1"/>
                </a:solidFill>
              </a:rPr>
              <a:t>Process(CIRP)</a:t>
            </a:r>
          </a:p>
        </p:txBody>
      </p:sp>
      <p:cxnSp>
        <p:nvCxnSpPr>
          <p:cNvPr id="14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6B3BB98C-4313-4418-BF5C-7B1CEE1CB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5582" y="963877"/>
            <a:ext cx="6149009" cy="5443475"/>
          </a:xfrm>
        </p:spPr>
        <p:txBody>
          <a:bodyPr anchor="ctr">
            <a:noAutofit/>
          </a:bodyPr>
          <a:lstStyle/>
          <a:p>
            <a:endParaRPr lang="en-IN" sz="1800" dirty="0"/>
          </a:p>
          <a:p>
            <a:endParaRPr lang="en-IN" sz="1800" dirty="0"/>
          </a:p>
          <a:p>
            <a:endParaRPr lang="en-IN" sz="1800" dirty="0"/>
          </a:p>
          <a:p>
            <a:endParaRPr lang="en-IN" sz="1800" dirty="0"/>
          </a:p>
          <a:p>
            <a:r>
              <a:rPr lang="en-IN" sz="1800" b="1" dirty="0"/>
              <a:t>Invite EOIs/Resolution Plans </a:t>
            </a:r>
            <a:r>
              <a:rPr lang="en-IN" sz="1800" dirty="0"/>
              <a:t>from Credible players in the market(Involves active marketing of the asset to potential players)  and thereafter </a:t>
            </a:r>
            <a:r>
              <a:rPr lang="en-IN" sz="1800" b="1" dirty="0"/>
              <a:t>present the plans to COC.</a:t>
            </a:r>
          </a:p>
          <a:p>
            <a:r>
              <a:rPr lang="en-IN" sz="1800" b="1" dirty="0"/>
              <a:t>Vetting the resolution plans received by COC </a:t>
            </a:r>
            <a:r>
              <a:rPr lang="en-IN" sz="1800" dirty="0"/>
              <a:t>and best plan be considered and allow restructuring of liabilities(haircut or reschedule or both) for revival of the company with viable Biz  Change of management /owner of the Corporate debtor, Mergers/</a:t>
            </a:r>
            <a:r>
              <a:rPr lang="en-IN" sz="1800" dirty="0" err="1"/>
              <a:t>amalgmations</a:t>
            </a:r>
            <a:r>
              <a:rPr lang="en-IN" sz="1800" dirty="0"/>
              <a:t>/demerger  through resolution plan          approval by COC and NCLT (AA)/Sale of non core assets etc.</a:t>
            </a:r>
          </a:p>
          <a:p>
            <a:r>
              <a:rPr lang="en-IN" sz="1800" b="1" dirty="0"/>
              <a:t>Manage/Defend appropriately the litigation </a:t>
            </a:r>
            <a:r>
              <a:rPr lang="en-IN" sz="1800" dirty="0"/>
              <a:t>surrounding the CD for its benefit/ revival. </a:t>
            </a:r>
          </a:p>
          <a:p>
            <a:r>
              <a:rPr lang="en-IN" sz="1800" dirty="0"/>
              <a:t>Resolution plan has </a:t>
            </a:r>
            <a:r>
              <a:rPr lang="en-IN" sz="1800" dirty="0" err="1"/>
              <a:t>payouts</a:t>
            </a:r>
            <a:r>
              <a:rPr lang="en-IN" sz="1800" dirty="0"/>
              <a:t> in accordance with Section 53 waterfall &amp; Management of affairs of CD during plan implementation </a:t>
            </a:r>
            <a:r>
              <a:rPr lang="en-IN" sz="1800" b="1" dirty="0"/>
              <a:t>(Monitoring) -</a:t>
            </a:r>
            <a:r>
              <a:rPr lang="en-IN" sz="1800" dirty="0"/>
              <a:t>(Dissenting creditors and OCs entitled for LV in the plan payments from successful resolution applicant)</a:t>
            </a:r>
          </a:p>
          <a:p>
            <a:r>
              <a:rPr lang="en-IN" sz="1800" b="1" dirty="0"/>
              <a:t>Liquidation</a:t>
            </a:r>
            <a:r>
              <a:rPr lang="en-IN" sz="1800" dirty="0"/>
              <a:t> in case there is no resolution to be decided by COC</a:t>
            </a:r>
          </a:p>
          <a:p>
            <a:endParaRPr lang="en-IN" sz="1800" dirty="0"/>
          </a:p>
          <a:p>
            <a:endParaRPr lang="en-IN" sz="1800" dirty="0"/>
          </a:p>
          <a:p>
            <a:endParaRPr lang="en-IN" sz="1800" dirty="0"/>
          </a:p>
          <a:p>
            <a:endParaRPr lang="en-IN" sz="1800" dirty="0"/>
          </a:p>
          <a:p>
            <a:endParaRPr lang="en-IN" sz="1800" dirty="0"/>
          </a:p>
          <a:p>
            <a:endParaRPr lang="en-IN" sz="1800" dirty="0"/>
          </a:p>
          <a:p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1610944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5880</TotalTime>
  <Words>384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Overview of the Corporate Insolvency Resolution Process(CIRP)</vt:lpstr>
      <vt:lpstr>Overview of the Corporate Insolvency Resolution Process(CIRP)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leading to large number of insolvent situations both Corporate and Individual</dc:title>
  <dc:creator>disha katia</dc:creator>
  <cp:lastModifiedBy>CIRP Consulting</cp:lastModifiedBy>
  <cp:revision>19</cp:revision>
  <dcterms:created xsi:type="dcterms:W3CDTF">2019-10-08T06:00:30Z</dcterms:created>
  <dcterms:modified xsi:type="dcterms:W3CDTF">2020-08-06T02:41:00Z</dcterms:modified>
</cp:coreProperties>
</file>